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4" r:id="rId8"/>
    <p:sldId id="262"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2/25/2016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2/25/2016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2/25/2016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2/25/2016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2/25/2016</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2/25/2016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2/25/2016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2/25/2016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2/25/2016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2/25/2016</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2/25/2016</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99"/>
            </a:gs>
            <a:gs pos="74000">
              <a:srgbClr val="FFC000"/>
            </a:gs>
            <a:gs pos="83000">
              <a:srgbClr val="FFFF00"/>
            </a:gs>
            <a:gs pos="100000">
              <a:srgbClr val="92D050"/>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2/25/2016</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pinterest.com/diana32/art-theft-inquir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0045" y="543580"/>
            <a:ext cx="9966960" cy="4917063"/>
          </a:xfrm>
        </p:spPr>
        <p:txBody>
          <a:bodyPr/>
          <a:lstStyle/>
          <a:p>
            <a:r>
              <a:rPr lang="en-US" sz="8800" dirty="0" smtClean="0"/>
              <a:t>What Do These Pieces of </a:t>
            </a:r>
            <a:r>
              <a:rPr lang="en-US" sz="8800" dirty="0" smtClean="0"/>
              <a:t>Art </a:t>
            </a:r>
            <a:r>
              <a:rPr lang="en-US" sz="8800" dirty="0" smtClean="0"/>
              <a:t>have in common?</a:t>
            </a:r>
            <a:endParaRPr lang="en-CA" sz="8800" dirty="0"/>
          </a:p>
        </p:txBody>
      </p:sp>
    </p:spTree>
    <p:extLst>
      <p:ext uri="{BB962C8B-B14F-4D97-AF65-F5344CB8AC3E}">
        <p14:creationId xmlns:p14="http://schemas.microsoft.com/office/powerpoint/2010/main" val="585745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8521" t="1378" r="28207" b="2102"/>
          <a:stretch/>
        </p:blipFill>
        <p:spPr>
          <a:xfrm>
            <a:off x="3298796" y="824248"/>
            <a:ext cx="1571222" cy="218940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7415" y="824247"/>
            <a:ext cx="3504689" cy="2189409"/>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5796" y="824248"/>
            <a:ext cx="2234001" cy="2820473"/>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113" y="824248"/>
            <a:ext cx="2345285" cy="2820473"/>
          </a:xfrm>
          <a:prstGeom prst="rect">
            <a:avLst/>
          </a:prstGeom>
        </p:spPr>
      </p:pic>
      <p:sp>
        <p:nvSpPr>
          <p:cNvPr id="2" name="TextBox 1"/>
          <p:cNvSpPr txBox="1"/>
          <p:nvPr/>
        </p:nvSpPr>
        <p:spPr>
          <a:xfrm>
            <a:off x="606113" y="4275785"/>
            <a:ext cx="10583684"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In pairs, take a look at these paintings.  </a:t>
            </a:r>
            <a:endParaRPr lang="en-US" sz="2400" dirty="0" smtClean="0"/>
          </a:p>
          <a:p>
            <a:pPr marL="285750" indent="-285750">
              <a:buFont typeface="Arial" panose="020B0604020202020204" pitchFamily="34" charset="0"/>
              <a:buChar char="•"/>
            </a:pPr>
            <a:r>
              <a:rPr lang="en-US" sz="2400" dirty="0" smtClean="0"/>
              <a:t>With you partner, make </a:t>
            </a:r>
            <a:r>
              <a:rPr lang="en-US" sz="2400" dirty="0"/>
              <a:t>a quick list </a:t>
            </a:r>
            <a:r>
              <a:rPr lang="en-US" sz="2400" dirty="0" smtClean="0"/>
              <a:t>on lined paper of </a:t>
            </a:r>
            <a:r>
              <a:rPr lang="en-US" sz="2400" dirty="0"/>
              <a:t>4 things you think they might have in common</a:t>
            </a:r>
            <a:r>
              <a:rPr lang="en-US" sz="2400" dirty="0" smtClean="0"/>
              <a:t>.  </a:t>
            </a:r>
          </a:p>
          <a:p>
            <a:pPr marL="285750" indent="-285750">
              <a:buFont typeface="Arial" panose="020B0604020202020204" pitchFamily="34" charset="0"/>
              <a:buChar char="•"/>
            </a:pPr>
            <a:r>
              <a:rPr lang="en-US" sz="2400" dirty="0" smtClean="0"/>
              <a:t>You have 4 minutes.</a:t>
            </a:r>
            <a:endParaRPr lang="en-CA" sz="2400" dirty="0"/>
          </a:p>
        </p:txBody>
      </p:sp>
    </p:spTree>
    <p:extLst>
      <p:ext uri="{BB962C8B-B14F-4D97-AF65-F5344CB8AC3E}">
        <p14:creationId xmlns:p14="http://schemas.microsoft.com/office/powerpoint/2010/main" val="2054035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035075"/>
          </a:xfrm>
        </p:spPr>
        <p:txBody>
          <a:bodyPr/>
          <a:lstStyle/>
          <a:p>
            <a:r>
              <a:rPr lang="en-US" dirty="0" smtClean="0"/>
              <a:t>Mona Lisa by Leonardo Da Vinci </a:t>
            </a:r>
            <a:endParaRPr lang="en-CA" dirty="0"/>
          </a:p>
        </p:txBody>
      </p:sp>
      <p:sp>
        <p:nvSpPr>
          <p:cNvPr id="3" name="Content Placeholder 2"/>
          <p:cNvSpPr>
            <a:spLocks noGrp="1"/>
          </p:cNvSpPr>
          <p:nvPr>
            <p:ph idx="1"/>
          </p:nvPr>
        </p:nvSpPr>
        <p:spPr>
          <a:xfrm>
            <a:off x="1069847" y="1339402"/>
            <a:ext cx="7375541" cy="1526763"/>
          </a:xfrm>
        </p:spPr>
        <p:txBody>
          <a:bodyPr>
            <a:normAutofit/>
          </a:bodyPr>
          <a:lstStyle/>
          <a:p>
            <a:r>
              <a:rPr lang="en-CA" sz="1800" dirty="0"/>
              <a:t>The </a:t>
            </a:r>
            <a:r>
              <a:rPr lang="en-CA" sz="1800" b="1" i="1" dirty="0"/>
              <a:t>Mona Lisa</a:t>
            </a:r>
            <a:r>
              <a:rPr lang="en-CA" sz="1800" dirty="0"/>
              <a:t> </a:t>
            </a:r>
            <a:r>
              <a:rPr lang="en-CA" sz="1800" dirty="0" smtClean="0"/>
              <a:t>is </a:t>
            </a:r>
            <a:r>
              <a:rPr lang="en-CA" sz="1800" dirty="0"/>
              <a:t>a half-length portrait of a woman by the Italian artist Leonardo da Vinci, which has been acclaimed as "the best known, the most visited, the most written about, the most sung about, </a:t>
            </a:r>
            <a:r>
              <a:rPr lang="en-CA" sz="1800" dirty="0" smtClean="0"/>
              <a:t>work </a:t>
            </a:r>
            <a:r>
              <a:rPr lang="en-CA" sz="1800" dirty="0"/>
              <a:t>of art in the world</a:t>
            </a:r>
            <a:r>
              <a:rPr lang="en-CA" sz="1800" dirty="0" smtClean="0"/>
              <a:t>". It </a:t>
            </a:r>
            <a:r>
              <a:rPr lang="en-CA" sz="1800" dirty="0"/>
              <a:t>is believed to have been painted between 1503 and </a:t>
            </a:r>
            <a:r>
              <a:rPr lang="en-CA" sz="1800" dirty="0" smtClean="0"/>
              <a:t>1506 – over 500 years ago.</a:t>
            </a:r>
            <a:endParaRPr lang="en-CA" sz="18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2355" t="705" r="22590" b="-644"/>
          <a:stretch/>
        </p:blipFill>
        <p:spPr>
          <a:xfrm>
            <a:off x="7716452" y="2969196"/>
            <a:ext cx="3411796" cy="348875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4406" y="484632"/>
            <a:ext cx="1984111" cy="2386120"/>
          </a:xfrm>
          <a:prstGeom prst="rect">
            <a:avLst/>
          </a:prstGeom>
        </p:spPr>
      </p:pic>
      <p:sp>
        <p:nvSpPr>
          <p:cNvPr id="6" name="TextBox 5"/>
          <p:cNvSpPr txBox="1"/>
          <p:nvPr/>
        </p:nvSpPr>
        <p:spPr>
          <a:xfrm>
            <a:off x="442548" y="2866165"/>
            <a:ext cx="7155988" cy="3416320"/>
          </a:xfrm>
          <a:prstGeom prst="rect">
            <a:avLst/>
          </a:prstGeom>
          <a:noFill/>
        </p:spPr>
        <p:txBody>
          <a:bodyPr wrap="square" rtlCol="0">
            <a:spAutoFit/>
          </a:bodyPr>
          <a:lstStyle/>
          <a:p>
            <a:r>
              <a:rPr lang="en-CA" sz="2400" dirty="0"/>
              <a:t>In 1911, Vincenzo Perugia, an Italian immigrant and Louvre employee walked into the museum, placed the Mona Lisa under his coat and simply walked out, in an attempt to reclaim the famous Leonardo Da Vinci work for his homeland. He was caught two years later trying to sell the piece to an Italian museum in Perugia, and got off with a one-year sentence. Security at the Louvre has since improved.</a:t>
            </a:r>
          </a:p>
        </p:txBody>
      </p:sp>
    </p:spTree>
    <p:extLst>
      <p:ext uri="{BB962C8B-B14F-4D97-AF65-F5344CB8AC3E}">
        <p14:creationId xmlns:p14="http://schemas.microsoft.com/office/powerpoint/2010/main" val="2241193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Sunflowers By Vincent Van Gogh</a:t>
            </a:r>
            <a:endParaRPr lang="en-CA"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8772" t="209" r="28591" b="-27"/>
          <a:stretch/>
        </p:blipFill>
        <p:spPr>
          <a:xfrm>
            <a:off x="8461421" y="1906073"/>
            <a:ext cx="2756980" cy="4031979"/>
          </a:xfrm>
          <a:prstGeom prst="rect">
            <a:avLst/>
          </a:prstGeom>
        </p:spPr>
      </p:pic>
      <p:sp>
        <p:nvSpPr>
          <p:cNvPr id="5" name="TextBox 4"/>
          <p:cNvSpPr txBox="1"/>
          <p:nvPr/>
        </p:nvSpPr>
        <p:spPr>
          <a:xfrm>
            <a:off x="1069849" y="1906073"/>
            <a:ext cx="7391572" cy="4308872"/>
          </a:xfrm>
          <a:prstGeom prst="rect">
            <a:avLst/>
          </a:prstGeom>
          <a:noFill/>
        </p:spPr>
        <p:txBody>
          <a:bodyPr wrap="square" rtlCol="0">
            <a:spAutoFit/>
          </a:bodyPr>
          <a:lstStyle/>
          <a:p>
            <a:r>
              <a:rPr lang="en-CA" sz="3200" b="1" dirty="0"/>
              <a:t>'Sunflowers' by Vincent van Gogh</a:t>
            </a:r>
            <a:endParaRPr lang="en-CA" sz="3200" dirty="0"/>
          </a:p>
          <a:p>
            <a:r>
              <a:rPr lang="en-CA" sz="3200" dirty="0"/>
              <a:t>In 1991, two thieves broke into the Van Gogh Museum in Amsterdam and stole 20 paintings, including the globally-known Sunflowers. Luckily, the art world breathed a sigh of relief when all of the paintings were found intact in the getaway car hours later...</a:t>
            </a:r>
          </a:p>
          <a:p>
            <a:endParaRPr lang="en-CA" dirty="0"/>
          </a:p>
        </p:txBody>
      </p:sp>
    </p:spTree>
    <p:extLst>
      <p:ext uri="{BB962C8B-B14F-4D97-AF65-F5344CB8AC3E}">
        <p14:creationId xmlns:p14="http://schemas.microsoft.com/office/powerpoint/2010/main" val="2873911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273" y="643945"/>
            <a:ext cx="6708991" cy="1297398"/>
          </a:xfrm>
        </p:spPr>
        <p:txBody>
          <a:bodyPr>
            <a:normAutofit/>
          </a:bodyPr>
          <a:lstStyle/>
          <a:p>
            <a:r>
              <a:rPr lang="en-CA" sz="3200" b="1" dirty="0"/>
              <a:t>Reclining </a:t>
            </a:r>
            <a:r>
              <a:rPr lang="en-CA" sz="3200" b="1" dirty="0" smtClean="0"/>
              <a:t>Figure </a:t>
            </a:r>
            <a:r>
              <a:rPr lang="en-CA" sz="3200" b="1" dirty="0"/>
              <a:t>by Henry Moore</a:t>
            </a:r>
            <a:endParaRPr lang="en-CA" sz="3200" dirty="0"/>
          </a:p>
        </p:txBody>
      </p:sp>
      <p:sp>
        <p:nvSpPr>
          <p:cNvPr id="3" name="Content Placeholder 2"/>
          <p:cNvSpPr>
            <a:spLocks noGrp="1"/>
          </p:cNvSpPr>
          <p:nvPr>
            <p:ph idx="1"/>
          </p:nvPr>
        </p:nvSpPr>
        <p:spPr>
          <a:xfrm>
            <a:off x="717453" y="1941343"/>
            <a:ext cx="10577320" cy="4586066"/>
          </a:xfrm>
        </p:spPr>
        <p:txBody>
          <a:bodyPr>
            <a:normAutofit lnSpcReduction="10000"/>
          </a:bodyPr>
          <a:lstStyle/>
          <a:p>
            <a:pPr marL="0" indent="0">
              <a:buNone/>
            </a:pPr>
            <a:endParaRPr lang="en-CA" dirty="0"/>
          </a:p>
          <a:p>
            <a:r>
              <a:rPr lang="en-CA" sz="2600" dirty="0"/>
              <a:t>The bronze sculpture </a:t>
            </a:r>
            <a:r>
              <a:rPr lang="en-CA" sz="2600" dirty="0" smtClean="0"/>
              <a:t>“Reclining Figure”, </a:t>
            </a:r>
            <a:r>
              <a:rPr lang="en-CA" sz="2600" dirty="0"/>
              <a:t>worth </a:t>
            </a:r>
            <a:r>
              <a:rPr lang="en-CA" sz="2600" dirty="0" smtClean="0"/>
              <a:t>$6 million, </a:t>
            </a:r>
            <a:r>
              <a:rPr lang="en-CA" sz="2600" dirty="0"/>
              <a:t>was stolen from a</a:t>
            </a:r>
            <a:r>
              <a:rPr lang="en-CA" sz="2600" dirty="0" smtClean="0"/>
              <a:t> </a:t>
            </a:r>
            <a:r>
              <a:rPr lang="en-CA" sz="2600" dirty="0"/>
              <a:t>72-acre estate of the Henry Moore Foundation </a:t>
            </a:r>
            <a:r>
              <a:rPr lang="en-CA" sz="2600" dirty="0" smtClean="0"/>
              <a:t>in the UK, </a:t>
            </a:r>
            <a:r>
              <a:rPr lang="en-CA" sz="2600" dirty="0"/>
              <a:t>in December 2005. It took thieves 10 minutes using </a:t>
            </a:r>
            <a:r>
              <a:rPr lang="en-CA" sz="2600" dirty="0" smtClean="0"/>
              <a:t>a stolen </a:t>
            </a:r>
            <a:r>
              <a:rPr lang="en-CA" sz="2600" dirty="0"/>
              <a:t>crane-equipped flatbed Mercedes truck </a:t>
            </a:r>
            <a:r>
              <a:rPr lang="en-CA" sz="2600" dirty="0" smtClean="0"/>
              <a:t>to </a:t>
            </a:r>
            <a:r>
              <a:rPr lang="en-CA" sz="2600" dirty="0"/>
              <a:t>carry it away. A global alert was issued but, apart from a sighting by another motorist at a road junction </a:t>
            </a:r>
            <a:r>
              <a:rPr lang="en-CA" sz="2600" dirty="0" smtClean="0"/>
              <a:t>nearby the </a:t>
            </a:r>
            <a:r>
              <a:rPr lang="en-CA" sz="2600" dirty="0"/>
              <a:t>same </a:t>
            </a:r>
            <a:r>
              <a:rPr lang="en-CA" sz="2600" dirty="0" smtClean="0"/>
              <a:t>evening</a:t>
            </a:r>
            <a:r>
              <a:rPr lang="en-CA" sz="2600" u="sng" dirty="0" smtClean="0"/>
              <a:t>, </a:t>
            </a:r>
            <a:r>
              <a:rPr lang="en-CA" sz="2600" u="sng" dirty="0"/>
              <a:t>it was never seen again. </a:t>
            </a:r>
            <a:r>
              <a:rPr lang="en-CA" sz="2600" dirty="0" smtClean="0"/>
              <a:t>Police </a:t>
            </a:r>
            <a:r>
              <a:rPr lang="en-CA" sz="2600" dirty="0"/>
              <a:t>said inquiries revealed the artwork was moved through </a:t>
            </a:r>
            <a:r>
              <a:rPr lang="en-CA" sz="2600" dirty="0" smtClean="0"/>
              <a:t>2 scrap metal dealers in England. </a:t>
            </a:r>
            <a:r>
              <a:rPr lang="en-CA" sz="2600" dirty="0"/>
              <a:t>It was then shipped abroad, possibly to </a:t>
            </a:r>
            <a:r>
              <a:rPr lang="en-CA" sz="2600" dirty="0" smtClean="0"/>
              <a:t>Holland, </a:t>
            </a:r>
            <a:r>
              <a:rPr lang="en-CA" sz="2600" dirty="0"/>
              <a:t>and then further east.</a:t>
            </a:r>
          </a:p>
          <a:p>
            <a:r>
              <a:rPr lang="en-CA" sz="2600" dirty="0"/>
              <a:t>He said estimates suggested the sculpture, three metres long and two metres high, may have made just £1,500 as scrap metal </a:t>
            </a:r>
            <a:r>
              <a:rPr lang="en-CA" sz="2600" dirty="0" smtClean="0"/>
              <a:t>if it was melted down.  Only 5-8% of all stolen art is recovered.</a:t>
            </a:r>
            <a:endParaRPr lang="en-CA" sz="2600" dirty="0"/>
          </a:p>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052568" y="540618"/>
            <a:ext cx="2242205" cy="1400725"/>
          </a:xfrm>
          <a:prstGeom prst="rect">
            <a:avLst/>
          </a:prstGeom>
        </p:spPr>
      </p:pic>
    </p:spTree>
    <p:extLst>
      <p:ext uri="{BB962C8B-B14F-4D97-AF65-F5344CB8AC3E}">
        <p14:creationId xmlns:p14="http://schemas.microsoft.com/office/powerpoint/2010/main" val="2892456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3"/>
            <a:ext cx="10058400" cy="790376"/>
          </a:xfrm>
        </p:spPr>
        <p:txBody>
          <a:bodyPr>
            <a:normAutofit fontScale="90000"/>
          </a:bodyPr>
          <a:lstStyle/>
          <a:p>
            <a:r>
              <a:rPr lang="en-CA" b="1" dirty="0" err="1" smtClean="0"/>
              <a:t>Edvard</a:t>
            </a:r>
            <a:r>
              <a:rPr lang="en-CA" b="1" dirty="0" smtClean="0"/>
              <a:t> Munch’s "The </a:t>
            </a:r>
            <a:r>
              <a:rPr lang="en-CA" b="1" dirty="0"/>
              <a:t>Scream</a:t>
            </a:r>
            <a:r>
              <a:rPr lang="en-CA" b="1" dirty="0" smtClean="0"/>
              <a:t>"</a:t>
            </a:r>
            <a:endParaRPr lang="en-CA" dirty="0"/>
          </a:p>
        </p:txBody>
      </p:sp>
      <p:sp>
        <p:nvSpPr>
          <p:cNvPr id="3" name="Content Placeholder 2"/>
          <p:cNvSpPr>
            <a:spLocks noGrp="1"/>
          </p:cNvSpPr>
          <p:nvPr>
            <p:ph idx="1"/>
          </p:nvPr>
        </p:nvSpPr>
        <p:spPr>
          <a:xfrm>
            <a:off x="1069847" y="1378039"/>
            <a:ext cx="8008083" cy="5177307"/>
          </a:xfrm>
        </p:spPr>
        <p:txBody>
          <a:bodyPr>
            <a:normAutofit fontScale="92500" lnSpcReduction="10000"/>
          </a:bodyPr>
          <a:lstStyle/>
          <a:p>
            <a:r>
              <a:rPr lang="en-CA" dirty="0" smtClean="0"/>
              <a:t>In 1994</a:t>
            </a:r>
            <a:r>
              <a:rPr lang="en-CA" dirty="0"/>
              <a:t>, the same day as the opening of the 1994 Winter Olympics in </a:t>
            </a:r>
            <a:r>
              <a:rPr lang="en-CA" dirty="0" smtClean="0"/>
              <a:t>Norway, </a:t>
            </a:r>
            <a:r>
              <a:rPr lang="en-CA" dirty="0"/>
              <a:t>two men broke into the National Gallery, Oslo, and stole </a:t>
            </a:r>
            <a:r>
              <a:rPr lang="en-CA" i="1" dirty="0" smtClean="0"/>
              <a:t>The </a:t>
            </a:r>
            <a:r>
              <a:rPr lang="en-CA" i="1" dirty="0"/>
              <a:t>Scream</a:t>
            </a:r>
            <a:r>
              <a:rPr lang="en-CA" dirty="0"/>
              <a:t>, leaving a note reading "Thanks for the poor security</a:t>
            </a:r>
            <a:r>
              <a:rPr lang="en-CA" dirty="0" smtClean="0"/>
              <a:t>".</a:t>
            </a:r>
            <a:r>
              <a:rPr lang="en-CA" baseline="30000" dirty="0"/>
              <a:t> </a:t>
            </a:r>
            <a:r>
              <a:rPr lang="en-CA" dirty="0" smtClean="0"/>
              <a:t> After </a:t>
            </a:r>
            <a:r>
              <a:rPr lang="en-CA" dirty="0"/>
              <a:t>the gallery refused to pay a ransom demand of US$1 </a:t>
            </a:r>
            <a:r>
              <a:rPr lang="en-CA" dirty="0" smtClean="0"/>
              <a:t>million, Norwegian </a:t>
            </a:r>
            <a:r>
              <a:rPr lang="en-CA" dirty="0"/>
              <a:t>police set up a sting operation </a:t>
            </a:r>
            <a:r>
              <a:rPr lang="en-CA" dirty="0" smtClean="0"/>
              <a:t>with </a:t>
            </a:r>
            <a:r>
              <a:rPr lang="en-CA" dirty="0"/>
              <a:t>the British police </a:t>
            </a:r>
            <a:r>
              <a:rPr lang="en-CA" dirty="0" smtClean="0"/>
              <a:t>and </a:t>
            </a:r>
            <a:r>
              <a:rPr lang="en-CA" dirty="0"/>
              <a:t>the painting was </a:t>
            </a:r>
            <a:r>
              <a:rPr lang="en-CA" dirty="0" smtClean="0"/>
              <a:t>recovered on the 7th May, 1994.</a:t>
            </a:r>
            <a:r>
              <a:rPr lang="en-CA" dirty="0"/>
              <a:t> In </a:t>
            </a:r>
            <a:r>
              <a:rPr lang="en-CA" dirty="0" smtClean="0"/>
              <a:t>1996</a:t>
            </a:r>
            <a:r>
              <a:rPr lang="en-CA" dirty="0"/>
              <a:t>, 4</a:t>
            </a:r>
            <a:r>
              <a:rPr lang="en-CA" dirty="0" smtClean="0"/>
              <a:t> </a:t>
            </a:r>
            <a:r>
              <a:rPr lang="en-CA" dirty="0"/>
              <a:t>men were convicted in connection with the theft, </a:t>
            </a:r>
            <a:r>
              <a:rPr lang="en-CA" dirty="0" smtClean="0"/>
              <a:t>but they </a:t>
            </a:r>
            <a:r>
              <a:rPr lang="en-CA" dirty="0"/>
              <a:t>were released on appeal on legal grounds: the British agents involved in the sting operation had entered Norway under false identities</a:t>
            </a:r>
            <a:r>
              <a:rPr lang="en-CA" dirty="0" smtClean="0"/>
              <a:t>.</a:t>
            </a:r>
          </a:p>
          <a:p>
            <a:r>
              <a:rPr lang="en-CA" i="1" dirty="0"/>
              <a:t>The Scream</a:t>
            </a:r>
            <a:r>
              <a:rPr lang="en-CA" dirty="0"/>
              <a:t> was </a:t>
            </a:r>
            <a:r>
              <a:rPr lang="en-CA" dirty="0" smtClean="0"/>
              <a:t>stolen again </a:t>
            </a:r>
            <a:r>
              <a:rPr lang="en-CA" dirty="0"/>
              <a:t>on 22 </a:t>
            </a:r>
            <a:r>
              <a:rPr lang="en-CA" dirty="0" smtClean="0"/>
              <a:t>August, </a:t>
            </a:r>
            <a:r>
              <a:rPr lang="en-CA" dirty="0"/>
              <a:t>2004, </a:t>
            </a:r>
            <a:r>
              <a:rPr lang="en-CA" dirty="0" smtClean="0"/>
              <a:t>by 4 masked gunmen.</a:t>
            </a:r>
            <a:r>
              <a:rPr lang="en-CA" dirty="0"/>
              <a:t> A bystander photographed the robbers as they </a:t>
            </a:r>
            <a:r>
              <a:rPr lang="en-CA" dirty="0" smtClean="0"/>
              <a:t>escaped. In </a:t>
            </a:r>
            <a:r>
              <a:rPr lang="en-CA" dirty="0"/>
              <a:t>2005, Norwegian police arrested a </a:t>
            </a:r>
            <a:r>
              <a:rPr lang="en-CA" dirty="0" smtClean="0"/>
              <a:t>suspect, but </a:t>
            </a:r>
            <a:r>
              <a:rPr lang="en-CA" dirty="0"/>
              <a:t>the paintings remained </a:t>
            </a:r>
            <a:r>
              <a:rPr lang="en-CA" dirty="0" smtClean="0"/>
              <a:t>missing. It </a:t>
            </a:r>
            <a:r>
              <a:rPr lang="en-CA" dirty="0"/>
              <a:t>was rumored that they had been burned by the thieves to destroy evidence</a:t>
            </a:r>
            <a:r>
              <a:rPr lang="en-CA" dirty="0" smtClean="0"/>
              <a:t>.</a:t>
            </a:r>
            <a:r>
              <a:rPr lang="en-CA" dirty="0"/>
              <a:t> </a:t>
            </a:r>
            <a:r>
              <a:rPr lang="en-CA" dirty="0" smtClean="0"/>
              <a:t>In June, </a:t>
            </a:r>
            <a:r>
              <a:rPr lang="en-CA" dirty="0"/>
              <a:t>2005, with four suspects already in </a:t>
            </a:r>
            <a:r>
              <a:rPr lang="en-CA" dirty="0" smtClean="0"/>
              <a:t>custody, </a:t>
            </a:r>
            <a:r>
              <a:rPr lang="en-CA" dirty="0"/>
              <a:t>the city </a:t>
            </a:r>
            <a:r>
              <a:rPr lang="en-CA" dirty="0" smtClean="0"/>
              <a:t>of </a:t>
            </a:r>
            <a:r>
              <a:rPr lang="en-CA" dirty="0"/>
              <a:t>Oslo offered a reward of </a:t>
            </a:r>
            <a:r>
              <a:rPr lang="en-CA" dirty="0" smtClean="0"/>
              <a:t>US$313,500 for </a:t>
            </a:r>
            <a:r>
              <a:rPr lang="en-CA" dirty="0"/>
              <a:t>information that could help locate the paintings</a:t>
            </a:r>
            <a:r>
              <a:rPr lang="en-CA" dirty="0" smtClean="0"/>
              <a:t>.</a:t>
            </a:r>
            <a:r>
              <a:rPr lang="en-CA" dirty="0"/>
              <a:t> Although the paintings remained missing, six men went on trial in early </a:t>
            </a:r>
            <a:r>
              <a:rPr lang="en-CA" dirty="0" smtClean="0"/>
              <a:t>2006. Three </a:t>
            </a:r>
            <a:r>
              <a:rPr lang="en-CA" dirty="0"/>
              <a:t>of the men were convicted and sentenced to between </a:t>
            </a:r>
            <a:r>
              <a:rPr lang="en-CA" dirty="0" smtClean="0"/>
              <a:t>4 &amp; 8 years </a:t>
            </a:r>
            <a:r>
              <a:rPr lang="en-CA" dirty="0"/>
              <a:t>in prison </a:t>
            </a:r>
            <a:r>
              <a:rPr lang="en-CA" dirty="0" smtClean="0"/>
              <a:t>in 2006. Later, </a:t>
            </a:r>
            <a:r>
              <a:rPr lang="en-CA" dirty="0"/>
              <a:t>Norwegian police announced </a:t>
            </a:r>
            <a:r>
              <a:rPr lang="en-CA" dirty="0" smtClean="0"/>
              <a:t>they </a:t>
            </a:r>
            <a:r>
              <a:rPr lang="en-CA" dirty="0"/>
              <a:t>had </a:t>
            </a:r>
            <a:r>
              <a:rPr lang="en-CA" dirty="0" smtClean="0"/>
              <a:t>recovered</a:t>
            </a:r>
            <a:r>
              <a:rPr lang="en-CA" dirty="0"/>
              <a:t> </a:t>
            </a:r>
            <a:r>
              <a:rPr lang="en-CA" i="1" dirty="0"/>
              <a:t>The </a:t>
            </a:r>
            <a:r>
              <a:rPr lang="en-CA" i="1" dirty="0" smtClean="0"/>
              <a:t>Scream</a:t>
            </a:r>
            <a:r>
              <a:rPr lang="en-CA" dirty="0" smtClean="0"/>
              <a:t>, but </a:t>
            </a:r>
            <a:r>
              <a:rPr lang="en-CA" dirty="0"/>
              <a:t>did not reveal </a:t>
            </a:r>
            <a:r>
              <a:rPr lang="en-CA" dirty="0" smtClean="0"/>
              <a:t>how.</a:t>
            </a:r>
            <a:endParaRPr lang="en-CA" dirty="0"/>
          </a:p>
        </p:txBody>
      </p:sp>
      <p:sp>
        <p:nvSpPr>
          <p:cNvPr id="4" name="TextBox 3"/>
          <p:cNvSpPr txBox="1"/>
          <p:nvPr/>
        </p:nvSpPr>
        <p:spPr>
          <a:xfrm>
            <a:off x="9169758" y="3980692"/>
            <a:ext cx="2188570" cy="2031325"/>
          </a:xfrm>
          <a:prstGeom prst="rect">
            <a:avLst/>
          </a:prstGeom>
          <a:noFill/>
        </p:spPr>
        <p:txBody>
          <a:bodyPr wrap="square" rtlCol="0">
            <a:spAutoFit/>
          </a:bodyPr>
          <a:lstStyle/>
          <a:p>
            <a:r>
              <a:rPr lang="en-CA" dirty="0" err="1"/>
              <a:t>Edvard</a:t>
            </a:r>
            <a:r>
              <a:rPr lang="en-CA" dirty="0"/>
              <a:t> Munch, the Norwegian expressionist painted The Scream between 1893 and 1910. </a:t>
            </a:r>
          </a:p>
          <a:p>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9758" y="1562143"/>
            <a:ext cx="1866663" cy="2356701"/>
          </a:xfrm>
          <a:prstGeom prst="rect">
            <a:avLst/>
          </a:prstGeom>
        </p:spPr>
      </p:pic>
    </p:spTree>
    <p:extLst>
      <p:ext uri="{BB962C8B-B14F-4D97-AF65-F5344CB8AC3E}">
        <p14:creationId xmlns:p14="http://schemas.microsoft.com/office/powerpoint/2010/main" val="24085050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 that has been Stolen</a:t>
            </a:r>
            <a:endParaRPr lang="en-CA" dirty="0"/>
          </a:p>
        </p:txBody>
      </p:sp>
      <p:sp>
        <p:nvSpPr>
          <p:cNvPr id="3" name="Content Placeholder 2"/>
          <p:cNvSpPr>
            <a:spLocks noGrp="1"/>
          </p:cNvSpPr>
          <p:nvPr>
            <p:ph idx="1"/>
          </p:nvPr>
        </p:nvSpPr>
        <p:spPr>
          <a:xfrm>
            <a:off x="1379337" y="1961070"/>
            <a:ext cx="10058400" cy="4050792"/>
          </a:xfrm>
        </p:spPr>
        <p:txBody>
          <a:bodyPr/>
          <a:lstStyle/>
          <a:p>
            <a:r>
              <a:rPr lang="en-US" dirty="0" smtClean="0">
                <a:hlinkClick r:id="rId2"/>
              </a:rPr>
              <a:t>Click the picture…for art that has been stolen</a:t>
            </a:r>
            <a:endParaRPr lang="en-CA" dirty="0"/>
          </a:p>
        </p:txBody>
      </p:sp>
      <p:sp>
        <p:nvSpPr>
          <p:cNvPr id="4" name="AutoShape 2" descr="Gustav Klimt, Portrait of Adele Bloch-Bauer I: "/>
          <p:cNvSpPr>
            <a:spLocks noChangeAspect="1" noChangeArrowheads="1"/>
          </p:cNvSpPr>
          <p:nvPr/>
        </p:nvSpPr>
        <p:spPr bwMode="auto">
          <a:xfrm>
            <a:off x="465064" y="-304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5" name="Picture 4">
            <a:hlinkClick r:id="rId2"/>
          </p:cNvPr>
          <p:cNvPicPr>
            <a:picLocks noChangeAspect="1"/>
          </p:cNvPicPr>
          <p:nvPr/>
        </p:nvPicPr>
        <p:blipFill>
          <a:blip r:embed="rId3"/>
          <a:stretch>
            <a:fillRect/>
          </a:stretch>
        </p:blipFill>
        <p:spPr>
          <a:xfrm>
            <a:off x="3601329" y="2523978"/>
            <a:ext cx="3342249" cy="3342249"/>
          </a:xfrm>
          <a:prstGeom prst="rect">
            <a:avLst/>
          </a:prstGeom>
        </p:spPr>
      </p:pic>
    </p:spTree>
    <p:extLst>
      <p:ext uri="{BB962C8B-B14F-4D97-AF65-F5344CB8AC3E}">
        <p14:creationId xmlns:p14="http://schemas.microsoft.com/office/powerpoint/2010/main" val="3897729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29013"/>
          </a:xfrm>
        </p:spPr>
        <p:txBody>
          <a:bodyPr>
            <a:normAutofit/>
          </a:bodyPr>
          <a:lstStyle/>
          <a:p>
            <a:r>
              <a:rPr lang="en-US" sz="4800" dirty="0" smtClean="0"/>
              <a:t>What might We wonder About Stolen Art?</a:t>
            </a:r>
            <a:endParaRPr lang="en-CA" sz="4800" dirty="0"/>
          </a:p>
        </p:txBody>
      </p:sp>
      <p:sp>
        <p:nvSpPr>
          <p:cNvPr id="3" name="Content Placeholder 2"/>
          <p:cNvSpPr>
            <a:spLocks noGrp="1"/>
          </p:cNvSpPr>
          <p:nvPr>
            <p:ph idx="1"/>
          </p:nvPr>
        </p:nvSpPr>
        <p:spPr>
          <a:xfrm>
            <a:off x="825149" y="1777285"/>
            <a:ext cx="10058400" cy="1097924"/>
          </a:xfrm>
        </p:spPr>
        <p:txBody>
          <a:bodyPr>
            <a:noAutofit/>
          </a:bodyPr>
          <a:lstStyle/>
          <a:p>
            <a:r>
              <a:rPr lang="en-US" sz="2800" dirty="0" smtClean="0"/>
              <a:t>With your pair partner what are things that you might wonder about stolen art?</a:t>
            </a:r>
          </a:p>
          <a:p>
            <a:r>
              <a:rPr lang="en-US" sz="2800" dirty="0" smtClean="0"/>
              <a:t>In pairs, make a list of at least 4 questions.  </a:t>
            </a:r>
            <a:endParaRPr lang="en-US" sz="2800" dirty="0" smtClean="0"/>
          </a:p>
          <a:p>
            <a:r>
              <a:rPr lang="en-US" sz="2800" dirty="0" smtClean="0"/>
              <a:t>You </a:t>
            </a:r>
            <a:r>
              <a:rPr lang="en-US" sz="2800" dirty="0" smtClean="0"/>
              <a:t>have 3 minutes.</a:t>
            </a:r>
            <a:endParaRPr lang="en-CA" sz="2800" dirty="0"/>
          </a:p>
        </p:txBody>
      </p:sp>
      <p:sp>
        <p:nvSpPr>
          <p:cNvPr id="4" name="TextBox 3"/>
          <p:cNvSpPr txBox="1"/>
          <p:nvPr/>
        </p:nvSpPr>
        <p:spPr>
          <a:xfrm>
            <a:off x="825149" y="3826412"/>
            <a:ext cx="10058400" cy="2031325"/>
          </a:xfrm>
          <a:prstGeom prst="rect">
            <a:avLst/>
          </a:prstGeom>
          <a:noFill/>
        </p:spPr>
        <p:txBody>
          <a:bodyPr wrap="square" rtlCol="0">
            <a:spAutoFit/>
          </a:bodyPr>
          <a:lstStyle/>
          <a:p>
            <a:r>
              <a:rPr lang="en-CA" dirty="0"/>
              <a:t>The modern museum robbery can be quite organized and spectacular, like the Museum of Fine Arts heist in Montreal in 1972, in which 18 paintings and 37 other pieces were removed by thieves in 30 minutes; or the burglary of the National Gallery in Stockholm in 2000, where thieves used diversionary explosions, tire-puncture devices and a getaway boat.</a:t>
            </a:r>
            <a:br>
              <a:rPr lang="en-CA" dirty="0"/>
            </a:br>
            <a:r>
              <a:rPr lang="en-CA" dirty="0"/>
              <a:t/>
            </a:r>
            <a:br>
              <a:rPr lang="en-CA" dirty="0"/>
            </a:br>
            <a:r>
              <a:rPr lang="en-CA" dirty="0"/>
              <a:t>Hollywood portrayals of art theft perpetuate the idea that it’s a non-violent, victimless crime, </a:t>
            </a:r>
            <a:r>
              <a:rPr lang="en-CA" dirty="0" smtClean="0"/>
              <a:t>commissioned by big art collectors…So </a:t>
            </a:r>
            <a:r>
              <a:rPr lang="en-CA" dirty="0"/>
              <a:t>who really steals the stuff, and why? </a:t>
            </a:r>
          </a:p>
        </p:txBody>
      </p:sp>
    </p:spTree>
    <p:extLst>
      <p:ext uri="{BB962C8B-B14F-4D97-AF65-F5344CB8AC3E}">
        <p14:creationId xmlns:p14="http://schemas.microsoft.com/office/powerpoint/2010/main" val="956215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59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Questions..</a:t>
            </a:r>
            <a:endParaRPr lang="en-CA" dirty="0"/>
          </a:p>
        </p:txBody>
      </p:sp>
      <p:sp>
        <p:nvSpPr>
          <p:cNvPr id="3" name="Content Placeholder 2"/>
          <p:cNvSpPr>
            <a:spLocks noGrp="1"/>
          </p:cNvSpPr>
          <p:nvPr>
            <p:ph idx="1"/>
          </p:nvPr>
        </p:nvSpPr>
        <p:spPr/>
        <p:txBody>
          <a:bodyPr/>
          <a:lstStyle/>
          <a:p>
            <a:r>
              <a:rPr lang="en-US" dirty="0" smtClean="0"/>
              <a:t>Who steals art?  Are they stealing for themselves?</a:t>
            </a:r>
          </a:p>
          <a:p>
            <a:r>
              <a:rPr lang="en-US" dirty="0" smtClean="0"/>
              <a:t>Why do people steal art? (Money?  Collections?  Commissioned by someone?)</a:t>
            </a:r>
          </a:p>
          <a:p>
            <a:r>
              <a:rPr lang="en-US" dirty="0" smtClean="0"/>
              <a:t>How do you sell the art that has been stolen?</a:t>
            </a:r>
          </a:p>
          <a:p>
            <a:r>
              <a:rPr lang="en-US" dirty="0" smtClean="0"/>
              <a:t>How often is the art recovered?</a:t>
            </a:r>
          </a:p>
          <a:p>
            <a:r>
              <a:rPr lang="en-US" dirty="0" smtClean="0"/>
              <a:t>How is art recovered?</a:t>
            </a:r>
          </a:p>
          <a:p>
            <a:r>
              <a:rPr lang="en-US" dirty="0" smtClean="0"/>
              <a:t>Is it mostly one painting or big thefts?</a:t>
            </a:r>
          </a:p>
          <a:p>
            <a:r>
              <a:rPr lang="en-US" dirty="0" smtClean="0"/>
              <a:t>What sort of security is there around art.  Do you get searched on the way into museums?</a:t>
            </a:r>
          </a:p>
          <a:p>
            <a:r>
              <a:rPr lang="en-US" dirty="0" smtClean="0"/>
              <a:t>Is there a typical pattern for theft?</a:t>
            </a:r>
            <a:endParaRPr lang="en-CA" dirty="0"/>
          </a:p>
        </p:txBody>
      </p:sp>
    </p:spTree>
    <p:extLst>
      <p:ext uri="{BB962C8B-B14F-4D97-AF65-F5344CB8AC3E}">
        <p14:creationId xmlns:p14="http://schemas.microsoft.com/office/powerpoint/2010/main" val="1338756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182</TotalTime>
  <Words>537</Words>
  <Application>Microsoft Office PowerPoint</Application>
  <PresentationFormat>Widescreen</PresentationFormat>
  <Paragraphs>34</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Rockwell</vt:lpstr>
      <vt:lpstr>Rockwell Condensed</vt:lpstr>
      <vt:lpstr>Wingdings</vt:lpstr>
      <vt:lpstr>Wood Type</vt:lpstr>
      <vt:lpstr>What Do These Pieces of Art have in common?</vt:lpstr>
      <vt:lpstr>PowerPoint Presentation</vt:lpstr>
      <vt:lpstr>Mona Lisa by Leonardo Da Vinci </vt:lpstr>
      <vt:lpstr>Sunflowers By Vincent Van Gogh</vt:lpstr>
      <vt:lpstr>Reclining Figure by Henry Moore</vt:lpstr>
      <vt:lpstr>Edvard Munch’s "The Scream"</vt:lpstr>
      <vt:lpstr>Art that has been Stolen</vt:lpstr>
      <vt:lpstr>What might We wonder About Stolen Art?</vt:lpstr>
      <vt:lpstr>Possible Questions..</vt:lpstr>
    </vt:vector>
  </TitlesOfParts>
  <Company>School District 68</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These P</dc:title>
  <dc:creator>Paul Nixon</dc:creator>
  <cp:lastModifiedBy>Paul Nixon</cp:lastModifiedBy>
  <cp:revision>25</cp:revision>
  <dcterms:created xsi:type="dcterms:W3CDTF">2016-02-23T19:43:33Z</dcterms:created>
  <dcterms:modified xsi:type="dcterms:W3CDTF">2016-02-25T16:22:43Z</dcterms:modified>
</cp:coreProperties>
</file>